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7" r:id="rId10"/>
    <p:sldId id="264" r:id="rId11"/>
    <p:sldId id="265" r:id="rId12"/>
    <p:sldId id="266" r:id="rId13"/>
    <p:sldId id="268" r:id="rId14"/>
    <p:sldId id="270" r:id="rId15"/>
    <p:sldId id="269" r:id="rId1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26" d="100"/>
          <a:sy n="126" d="100"/>
        </p:scale>
        <p:origin x="-35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9D8FA6-4242-4FE7-88BA-914259E08547}" type="datetimeFigureOut">
              <a:rPr lang="en-US" smtClean="0"/>
              <a:t>8/26/2010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DC4A6E-E8B4-4862-B479-0A544412442D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9D8FA6-4242-4FE7-88BA-914259E08547}" type="datetimeFigureOut">
              <a:rPr lang="en-US" smtClean="0"/>
              <a:t>8/26/2010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DC4A6E-E8B4-4862-B479-0A544412442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9D8FA6-4242-4FE7-88BA-914259E08547}" type="datetimeFigureOut">
              <a:rPr lang="en-US" smtClean="0"/>
              <a:t>8/26/2010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DC4A6E-E8B4-4862-B479-0A544412442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9D8FA6-4242-4FE7-88BA-914259E08547}" type="datetimeFigureOut">
              <a:rPr lang="en-US" smtClean="0"/>
              <a:t>8/26/2010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DC4A6E-E8B4-4862-B479-0A544412442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9D8FA6-4242-4FE7-88BA-914259E08547}" type="datetimeFigureOut">
              <a:rPr lang="en-US" smtClean="0"/>
              <a:t>8/26/2010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DC4A6E-E8B4-4862-B479-0A544412442D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9D8FA6-4242-4FE7-88BA-914259E08547}" type="datetimeFigureOut">
              <a:rPr lang="en-US" smtClean="0"/>
              <a:t>8/26/2010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DC4A6E-E8B4-4862-B479-0A544412442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9D8FA6-4242-4FE7-88BA-914259E08547}" type="datetimeFigureOut">
              <a:rPr lang="en-US" smtClean="0"/>
              <a:t>8/26/2010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DC4A6E-E8B4-4862-B479-0A544412442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9D8FA6-4242-4FE7-88BA-914259E08547}" type="datetimeFigureOut">
              <a:rPr lang="en-US" smtClean="0"/>
              <a:t>8/26/2010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DC4A6E-E8B4-4862-B479-0A544412442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9D8FA6-4242-4FE7-88BA-914259E08547}" type="datetimeFigureOut">
              <a:rPr lang="en-US" smtClean="0"/>
              <a:t>8/26/2010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DC4A6E-E8B4-4862-B479-0A544412442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9D8FA6-4242-4FE7-88BA-914259E08547}" type="datetimeFigureOut">
              <a:rPr lang="en-US" smtClean="0"/>
              <a:t>8/26/2010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DC4A6E-E8B4-4862-B479-0A544412442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9D8FA6-4242-4FE7-88BA-914259E08547}" type="datetimeFigureOut">
              <a:rPr lang="en-US" smtClean="0"/>
              <a:t>8/26/2010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B5DC4A6E-E8B4-4862-B479-0A544412442D}" type="slidenum">
              <a:rPr lang="en-US" smtClean="0"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079D8FA6-4242-4FE7-88BA-914259E08547}" type="datetimeFigureOut">
              <a:rPr lang="en-US" smtClean="0"/>
              <a:t>8/26/2010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5DC4A6E-E8B4-4862-B479-0A544412442D}" type="slidenum">
              <a:rPr lang="en-US" smtClean="0"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youtube.com/watch?v=NHUvzjIniUY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youtube.com/watch?v=7cxierBNFvc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More Grammar and Such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DS 014 Fall 2010</a:t>
            </a:r>
          </a:p>
          <a:p>
            <a:r>
              <a:rPr lang="en-US" dirty="0" smtClean="0"/>
              <a:t>8/27/2010</a:t>
            </a: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Subject/Verb Agreement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Singular	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r>
              <a:rPr lang="en-US" dirty="0" smtClean="0"/>
              <a:t>Plural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r>
              <a:rPr lang="en-US" dirty="0" smtClean="0"/>
              <a:t>Singular nouns, pronouns, and nouns that cannot be counted (news, time and happiness) take verbs with singular endings</a:t>
            </a:r>
          </a:p>
          <a:p>
            <a:pPr lvl="1"/>
            <a:r>
              <a:rPr lang="en-US" dirty="0" smtClean="0"/>
              <a:t>I chew.</a:t>
            </a:r>
          </a:p>
          <a:p>
            <a:pPr lvl="1"/>
            <a:r>
              <a:rPr lang="en-US" dirty="0" smtClean="0"/>
              <a:t>Water drips.</a:t>
            </a:r>
          </a:p>
          <a:p>
            <a:pPr lvl="1"/>
            <a:r>
              <a:rPr lang="en-US" dirty="0" smtClean="0"/>
              <a:t>Time flies.</a:t>
            </a:r>
          </a:p>
          <a:p>
            <a:pPr lvl="1"/>
            <a:r>
              <a:rPr lang="en-US" dirty="0" smtClean="0"/>
              <a:t>You laugh.</a:t>
            </a:r>
          </a:p>
          <a:p>
            <a:pPr lvl="1"/>
            <a:r>
              <a:rPr lang="en-US" dirty="0" smtClean="0"/>
              <a:t>The news is dull.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US" dirty="0" smtClean="0"/>
              <a:t>Plural nouns and pronounces take verbs with plural endings</a:t>
            </a:r>
          </a:p>
          <a:p>
            <a:pPr lvl="1"/>
            <a:r>
              <a:rPr lang="en-US" dirty="0" smtClean="0"/>
              <a:t>We know.</a:t>
            </a:r>
          </a:p>
          <a:p>
            <a:pPr lvl="1"/>
            <a:r>
              <a:rPr lang="en-US" dirty="0" smtClean="0"/>
              <a:t>The cups are clean</a:t>
            </a:r>
          </a:p>
          <a:p>
            <a:pPr lvl="1"/>
            <a:r>
              <a:rPr lang="en-US" dirty="0" smtClean="0"/>
              <a:t>They stretch.</a:t>
            </a:r>
          </a:p>
          <a:p>
            <a:pPr lvl="1"/>
            <a:r>
              <a:rPr lang="en-US" dirty="0" smtClean="0"/>
              <a:t>The stamps stick.</a:t>
            </a:r>
            <a:endParaRPr 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What if you have a hard time finding the subject?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Sometimes it may be difficult to identify the subject because it is “buried” in many other words, such as prepositional phrases.</a:t>
            </a:r>
          </a:p>
          <a:p>
            <a:endParaRPr lang="en-US" dirty="0" smtClean="0"/>
          </a:p>
          <a:p>
            <a:r>
              <a:rPr lang="en-US" dirty="0" smtClean="0"/>
              <a:t>Almost </a:t>
            </a:r>
            <a:r>
              <a:rPr lang="en-US" dirty="0" smtClean="0">
                <a:solidFill>
                  <a:srgbClr val="00B050"/>
                </a:solidFill>
              </a:rPr>
              <a:t>everyone</a:t>
            </a:r>
            <a:r>
              <a:rPr lang="en-US" dirty="0" smtClean="0"/>
              <a:t> at the party last night </a:t>
            </a:r>
            <a:r>
              <a:rPr lang="en-US" dirty="0" smtClean="0">
                <a:solidFill>
                  <a:srgbClr val="00B050"/>
                </a:solidFill>
              </a:rPr>
              <a:t>brought</a:t>
            </a:r>
            <a:r>
              <a:rPr lang="en-US" dirty="0" smtClean="0"/>
              <a:t> a gift.</a:t>
            </a:r>
            <a:endParaRPr lang="en-US" dirty="0" smtClean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What about those pesky either/or subjects?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When the subject words are joined by any of these words--either/or, neither/nor, not only/but also—the verb agrees with the closest subject word.</a:t>
            </a:r>
          </a:p>
          <a:p>
            <a:endParaRPr lang="en-US" dirty="0" smtClean="0"/>
          </a:p>
          <a:p>
            <a:r>
              <a:rPr lang="en-US" dirty="0" smtClean="0"/>
              <a:t>Either sun or light clouds are in the forecast today.</a:t>
            </a:r>
          </a:p>
          <a:p>
            <a:r>
              <a:rPr lang="en-US" dirty="0" smtClean="0"/>
              <a:t>Neither the orchestra members nor the conductor is ready for the concert tonight.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Fragments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hlinkClick r:id="rId2"/>
              </a:rPr>
              <a:t>http://</a:t>
            </a:r>
            <a:r>
              <a:rPr lang="en-US" dirty="0" smtClean="0">
                <a:hlinkClick r:id="rId2"/>
              </a:rPr>
              <a:t>www.youtube.com/watch?v=NHUvzjIniUY</a:t>
            </a:r>
            <a:endParaRPr lang="en-US" dirty="0" smtClean="0"/>
          </a:p>
          <a:p>
            <a:r>
              <a:rPr lang="en-US" dirty="0" smtClean="0"/>
              <a:t>A sentence fragment is an incomplete sentence (it doesn’t have at least one subject and a complete verb).</a:t>
            </a:r>
          </a:p>
          <a:p>
            <a:pPr lvl="1"/>
            <a:r>
              <a:rPr lang="en-US" dirty="0" smtClean="0"/>
              <a:t>The week on the beach with sun.</a:t>
            </a:r>
          </a:p>
          <a:p>
            <a:pPr lvl="1"/>
            <a:r>
              <a:rPr lang="en-US" dirty="0" smtClean="0"/>
              <a:t>Wondered if the choice was wise.</a:t>
            </a:r>
          </a:p>
          <a:p>
            <a:pPr lvl="1"/>
            <a:endParaRPr lang="en-US" dirty="0" smtClean="0"/>
          </a:p>
          <a:p>
            <a:r>
              <a:rPr lang="en-US" dirty="0" smtClean="0"/>
              <a:t>How could we fix the two fragments above?</a:t>
            </a:r>
            <a:endParaRPr lang="en-US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Handouts and Homework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Purdue handouts on subject verb agreement and fragments</a:t>
            </a:r>
          </a:p>
          <a:p>
            <a:r>
              <a:rPr lang="en-US" dirty="0" smtClean="0"/>
              <a:t>One-page exercise sheets on each</a:t>
            </a:r>
          </a:p>
          <a:p>
            <a:pPr lvl="1"/>
            <a:r>
              <a:rPr lang="en-US" dirty="0" smtClean="0"/>
              <a:t>Turn in on Monday</a:t>
            </a:r>
          </a:p>
          <a:p>
            <a:pPr lvl="1"/>
            <a:endParaRPr lang="en-US" dirty="0" smtClean="0"/>
          </a:p>
          <a:p>
            <a:r>
              <a:rPr lang="en-US" dirty="0" smtClean="0"/>
              <a:t>(</a:t>
            </a:r>
            <a:r>
              <a:rPr lang="en-US" dirty="0" smtClean="0"/>
              <a:t>W</a:t>
            </a:r>
            <a:r>
              <a:rPr lang="en-US" dirty="0" smtClean="0"/>
              <a:t>hat mistakes did I make on this page?)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Journal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Write at least one page on your thoughts on the first week of this class and your others.</a:t>
            </a:r>
          </a:p>
          <a:p>
            <a:pPr lvl="1"/>
            <a:r>
              <a:rPr lang="en-US" dirty="0" smtClean="0"/>
              <a:t>What has surprised you the most?</a:t>
            </a:r>
          </a:p>
          <a:p>
            <a:pPr lvl="1"/>
            <a:r>
              <a:rPr lang="en-US" dirty="0" smtClean="0"/>
              <a:t>What have you had the most trouble with?</a:t>
            </a:r>
          </a:p>
          <a:p>
            <a:pPr lvl="1"/>
            <a:r>
              <a:rPr lang="en-US" dirty="0" smtClean="0"/>
              <a:t>What are you looking forward to coming up?</a:t>
            </a:r>
          </a:p>
          <a:p>
            <a:pPr lvl="1"/>
            <a:r>
              <a:rPr lang="en-US" dirty="0" smtClean="0"/>
              <a:t>What are you most dreading coming up?</a:t>
            </a:r>
          </a:p>
          <a:p>
            <a:pPr lvl="1"/>
            <a:r>
              <a:rPr lang="en-US" dirty="0" smtClean="0"/>
              <a:t>Can you think of anything you may need to ask in the upcoming week?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On Today’s Agenda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Sign-in</a:t>
            </a:r>
          </a:p>
          <a:p>
            <a:r>
              <a:rPr lang="en-US" dirty="0" smtClean="0"/>
              <a:t>10 item quiz on grammar </a:t>
            </a:r>
            <a:r>
              <a:rPr lang="en-US" dirty="0" smtClean="0"/>
              <a:t>h</a:t>
            </a:r>
            <a:r>
              <a:rPr lang="en-US" dirty="0" smtClean="0"/>
              <a:t>andout from Wednesday</a:t>
            </a:r>
          </a:p>
          <a:p>
            <a:r>
              <a:rPr lang="en-US" dirty="0" smtClean="0"/>
              <a:t>Cartoon</a:t>
            </a:r>
          </a:p>
          <a:p>
            <a:r>
              <a:rPr lang="en-US" dirty="0" smtClean="0"/>
              <a:t>Comma Splices and Fused Sentences</a:t>
            </a:r>
          </a:p>
          <a:p>
            <a:r>
              <a:rPr lang="en-US" dirty="0" smtClean="0"/>
              <a:t>Subject-Verb Agreement</a:t>
            </a:r>
          </a:p>
          <a:p>
            <a:r>
              <a:rPr lang="en-US" dirty="0" smtClean="0"/>
              <a:t>Sentence Fragments</a:t>
            </a:r>
          </a:p>
          <a:p>
            <a:r>
              <a:rPr lang="en-US" dirty="0" smtClean="0"/>
              <a:t>Dangling and Misplaced Modifiers</a:t>
            </a:r>
          </a:p>
          <a:p>
            <a:r>
              <a:rPr lang="en-US" dirty="0" smtClean="0"/>
              <a:t>Journal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Quiz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77500" lnSpcReduction="2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dirty="0" smtClean="0"/>
              <a:t>What is it that “describes the ways in which English words are combined to form meaningful and acceptable sentences”?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What two levels does grammar work on?  (Hint:  One is the “building block” of the other.)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Tell me two of the four things your handout says that grammar does </a:t>
            </a:r>
            <a:r>
              <a:rPr lang="en-US" i="1" dirty="0" smtClean="0"/>
              <a:t>not </a:t>
            </a:r>
            <a:r>
              <a:rPr lang="en-US" dirty="0" smtClean="0"/>
              <a:t>include.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A prepositional phrase begins with what type of word?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Why would using “SAT Test” be incorrect?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fontScale="77500" lnSpcReduction="20000"/>
          </a:bodyPr>
          <a:lstStyle/>
          <a:p>
            <a:pPr marL="514350" indent="-514350">
              <a:buFont typeface="+mj-lt"/>
              <a:buAutoNum type="arabicPeriod" startAt="6"/>
            </a:pPr>
            <a:r>
              <a:rPr lang="en-US" dirty="0" smtClean="0"/>
              <a:t>Linking two independent clauses with a comma is called a _________.</a:t>
            </a:r>
          </a:p>
          <a:p>
            <a:pPr marL="514350" indent="-514350">
              <a:buFont typeface="+mj-lt"/>
              <a:buAutoNum type="arabicPeriod" startAt="6"/>
            </a:pPr>
            <a:r>
              <a:rPr lang="en-US" dirty="0" smtClean="0"/>
              <a:t>What is wrong with the following question?  </a:t>
            </a:r>
            <a:r>
              <a:rPr lang="en-US" i="1" dirty="0" smtClean="0"/>
              <a:t>Has everyone received their grades?</a:t>
            </a:r>
          </a:p>
          <a:p>
            <a:pPr marL="514350" indent="-514350">
              <a:buFont typeface="+mj-lt"/>
              <a:buAutoNum type="arabicPeriod" startAt="6"/>
            </a:pPr>
            <a:r>
              <a:rPr lang="en-US" dirty="0" smtClean="0"/>
              <a:t>Rewrite the question from number 7 to make it correct.</a:t>
            </a:r>
          </a:p>
          <a:p>
            <a:pPr marL="514350" indent="-514350">
              <a:buFont typeface="+mj-lt"/>
              <a:buAutoNum type="arabicPeriod" startAt="6"/>
            </a:pPr>
            <a:r>
              <a:rPr lang="en-US" dirty="0" smtClean="0"/>
              <a:t>A sentence that is too long and should be broken down is called a _____________.</a:t>
            </a:r>
          </a:p>
          <a:p>
            <a:pPr marL="514350" indent="-514350">
              <a:buFont typeface="+mj-lt"/>
              <a:buAutoNum type="arabicPeriod" startAt="6"/>
            </a:pPr>
            <a:r>
              <a:rPr lang="en-US" dirty="0" smtClean="0"/>
              <a:t>Rewrite the following sentence to make it correct:  </a:t>
            </a:r>
            <a:r>
              <a:rPr lang="en-US" i="1" dirty="0" smtClean="0"/>
              <a:t>Dave and me are going to play basketball.</a:t>
            </a:r>
          </a:p>
          <a:p>
            <a:pPr marL="514350" indent="-514350">
              <a:buFont typeface="+mj-lt"/>
              <a:buAutoNum type="arabicPeriod" startAt="6"/>
            </a:pP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Cartoon!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 smtClean="0"/>
              <a:t>Make sure you write what you mean!</a:t>
            </a:r>
            <a:endParaRPr lang="en-US" dirty="0"/>
          </a:p>
        </p:txBody>
      </p:sp>
      <p:pic>
        <p:nvPicPr>
          <p:cNvPr id="7" name="Picture Placeholder 6" descr="012208motorcycle.gif"/>
          <p:cNvPicPr preferRelativeResize="0">
            <a:picLocks noGrp="1" noChangeAspect="1"/>
          </p:cNvPicPr>
          <p:nvPr>
            <p:ph type="pic" idx="1"/>
          </p:nvPr>
        </p:nvPicPr>
        <p:blipFill>
          <a:blip r:embed="rId2" cstate="print"/>
          <a:stretch>
            <a:fillRect/>
          </a:stretch>
        </p:blipFill>
        <p:spPr>
          <a:xfrm rot="438999">
            <a:off x="3697058" y="1083293"/>
            <a:ext cx="3954224" cy="4048148"/>
          </a:xfr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Comma Splices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hlinkClick r:id="rId2"/>
              </a:rPr>
              <a:t>http://</a:t>
            </a:r>
            <a:r>
              <a:rPr lang="en-US" dirty="0" smtClean="0">
                <a:hlinkClick r:id="rId2"/>
              </a:rPr>
              <a:t>www.youtube.com/watch?v=7cxierBNFvc</a:t>
            </a:r>
            <a:endParaRPr lang="en-US" dirty="0" smtClean="0"/>
          </a:p>
          <a:p>
            <a:r>
              <a:rPr lang="en-US" dirty="0" smtClean="0"/>
              <a:t>Can be fixed by adding:</a:t>
            </a:r>
          </a:p>
          <a:p>
            <a:pPr lvl="1"/>
            <a:r>
              <a:rPr lang="en-US" dirty="0" smtClean="0"/>
              <a:t>And, but, for, nor, or, so, yet after the comma (to name a few), or</a:t>
            </a:r>
          </a:p>
          <a:p>
            <a:pPr lvl="1"/>
            <a:r>
              <a:rPr lang="en-US" dirty="0" smtClean="0"/>
              <a:t>A semicolon, or</a:t>
            </a:r>
          </a:p>
          <a:p>
            <a:pPr lvl="1"/>
            <a:r>
              <a:rPr lang="en-US" dirty="0" smtClean="0"/>
              <a:t>A semicolon plus however, therefore, moreover, thus, consequently (etc.), or</a:t>
            </a:r>
          </a:p>
          <a:p>
            <a:pPr lvl="1"/>
            <a:r>
              <a:rPr lang="en-US" dirty="0" smtClean="0"/>
              <a:t>A period.</a:t>
            </a:r>
            <a:endParaRPr lang="en-US" dirty="0" smtClean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Comma Splices (cont.)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057400"/>
            <a:ext cx="4114800" cy="438912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i="1" dirty="0" smtClean="0"/>
              <a:t>Incorrect</a:t>
            </a: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The game was over, the crowd refused to leave.  </a:t>
            </a:r>
            <a:endParaRPr lang="en-US" i="1" dirty="0" smtClean="0"/>
          </a:p>
        </p:txBody>
      </p:sp>
      <p:sp>
        <p:nvSpPr>
          <p:cNvPr id="5" name="Rectangle 4"/>
          <p:cNvSpPr/>
          <p:nvPr/>
        </p:nvSpPr>
        <p:spPr>
          <a:xfrm>
            <a:off x="4572000" y="2057400"/>
            <a:ext cx="4114800" cy="44935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600" i="1" dirty="0" smtClean="0"/>
              <a:t>Correct</a:t>
            </a:r>
          </a:p>
          <a:p>
            <a:pPr>
              <a:buNone/>
            </a:pPr>
            <a:endParaRPr lang="en-US" sz="2600" dirty="0" smtClean="0"/>
          </a:p>
          <a:p>
            <a:pPr>
              <a:buNone/>
            </a:pPr>
            <a:r>
              <a:rPr lang="en-US" sz="2600" dirty="0" smtClean="0"/>
              <a:t>The game was over, but the crowd refused to leave.</a:t>
            </a:r>
          </a:p>
          <a:p>
            <a:pPr>
              <a:buNone/>
            </a:pPr>
            <a:endParaRPr lang="en-US" sz="2600" dirty="0" smtClean="0"/>
          </a:p>
          <a:p>
            <a:pPr>
              <a:buNone/>
            </a:pPr>
            <a:r>
              <a:rPr lang="en-US" sz="2600" dirty="0" smtClean="0"/>
              <a:t>The game was over.  The crowd refused to leave.</a:t>
            </a:r>
          </a:p>
          <a:p>
            <a:pPr>
              <a:buNone/>
            </a:pPr>
            <a:endParaRPr lang="en-US" sz="2600" dirty="0" smtClean="0"/>
          </a:p>
          <a:p>
            <a:pPr>
              <a:buNone/>
            </a:pPr>
            <a:r>
              <a:rPr lang="en-US" sz="2600" dirty="0" smtClean="0"/>
              <a:t>The game was over; however, the crowd refused to leave.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Fused (Run-On) Sentences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This happens when you have two independent clauses with nothing in between them.</a:t>
            </a:r>
          </a:p>
          <a:p>
            <a:r>
              <a:rPr lang="en-US" dirty="0" smtClean="0"/>
              <a:t>These are similar to comma splices but without the comma.</a:t>
            </a:r>
          </a:p>
          <a:p>
            <a:r>
              <a:rPr lang="en-US" dirty="0" smtClean="0"/>
              <a:t>The same methods can be used to fix Fused or Run-On Sentences.</a:t>
            </a:r>
          </a:p>
          <a:p>
            <a:r>
              <a:rPr lang="en-US" dirty="0" smtClean="0"/>
              <a:t>Can be fixed by adding:</a:t>
            </a:r>
          </a:p>
          <a:p>
            <a:pPr lvl="1"/>
            <a:r>
              <a:rPr lang="en-US" dirty="0" smtClean="0"/>
              <a:t>And, but, for, nor, or, so, yet after the comma (to name a few), or</a:t>
            </a:r>
          </a:p>
          <a:p>
            <a:pPr lvl="1"/>
            <a:r>
              <a:rPr lang="en-US" dirty="0" smtClean="0"/>
              <a:t>A semicolon, or</a:t>
            </a:r>
          </a:p>
          <a:p>
            <a:pPr lvl="1"/>
            <a:r>
              <a:rPr lang="en-US" dirty="0" smtClean="0"/>
              <a:t>A semicolon plus however, therefore, moreover, thus, consequently (etc.), or</a:t>
            </a:r>
          </a:p>
          <a:p>
            <a:pPr lvl="1"/>
            <a:r>
              <a:rPr lang="en-US" dirty="0" smtClean="0"/>
              <a:t>A period.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Fused (Run-On) Sentences (cont.)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Incorrect	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r>
              <a:rPr lang="en-US" dirty="0" smtClean="0"/>
              <a:t>Correct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r>
              <a:rPr lang="en-US" dirty="0" smtClean="0"/>
              <a:t>I didn’t know which job I wanted I couldn’t decide.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US" dirty="0" smtClean="0"/>
              <a:t>I didn’t know which job I wanted.  I couldn’t decide.</a:t>
            </a:r>
          </a:p>
          <a:p>
            <a:r>
              <a:rPr lang="en-US" dirty="0" smtClean="0"/>
              <a:t>I didn’t know which job I wanted because I couldn’t decide.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“Buddy” exercise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Pair up</a:t>
            </a:r>
          </a:p>
          <a:p>
            <a:r>
              <a:rPr lang="en-US" dirty="0" smtClean="0"/>
              <a:t>One person will be the “recorder,” the other will be the “reporter.”</a:t>
            </a:r>
          </a:p>
          <a:p>
            <a:r>
              <a:rPr lang="en-US" dirty="0" smtClean="0"/>
              <a:t>Go through the Comma Splices and Fused Sentences exercise</a:t>
            </a:r>
          </a:p>
          <a:p>
            <a:r>
              <a:rPr lang="en-US" dirty="0" smtClean="0"/>
              <a:t>Discuss how to fix the problems.</a:t>
            </a:r>
          </a:p>
          <a:p>
            <a:r>
              <a:rPr lang="en-US" dirty="0" smtClean="0"/>
              <a:t>Recorder=writes down what the pair decides.</a:t>
            </a:r>
          </a:p>
          <a:p>
            <a:r>
              <a:rPr lang="en-US" dirty="0" smtClean="0"/>
              <a:t>Reporter=reads the answer when called.</a:t>
            </a:r>
          </a:p>
          <a:p>
            <a:r>
              <a:rPr lang="en-US" dirty="0" smtClean="0"/>
              <a:t>Turn it in for credit after exercise.</a:t>
            </a:r>
          </a:p>
          <a:p>
            <a:endParaRPr lang="en-US" dirty="0" smtClean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257</TotalTime>
  <Words>824</Words>
  <Application>Microsoft Office PowerPoint</Application>
  <PresentationFormat>On-screen Show (4:3)</PresentationFormat>
  <Paragraphs>109</Paragraphs>
  <Slides>15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Flow</vt:lpstr>
      <vt:lpstr>More Grammar and Such</vt:lpstr>
      <vt:lpstr>On Today’s Agenda</vt:lpstr>
      <vt:lpstr>Quiz</vt:lpstr>
      <vt:lpstr>Cartoon!</vt:lpstr>
      <vt:lpstr>Comma Splices</vt:lpstr>
      <vt:lpstr>Comma Splices (cont.)</vt:lpstr>
      <vt:lpstr>Fused (Run-On) Sentences</vt:lpstr>
      <vt:lpstr>Fused (Run-On) Sentences (cont.)</vt:lpstr>
      <vt:lpstr>“Buddy” exercise</vt:lpstr>
      <vt:lpstr>Subject/Verb Agreement</vt:lpstr>
      <vt:lpstr>What if you have a hard time finding the subject?</vt:lpstr>
      <vt:lpstr>What about those pesky either/or subjects?</vt:lpstr>
      <vt:lpstr>Fragments</vt:lpstr>
      <vt:lpstr>Handouts and Homework</vt:lpstr>
      <vt:lpstr>Journal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More Grammar</dc:title>
  <dc:creator>OLL</dc:creator>
  <cp:lastModifiedBy>OLL</cp:lastModifiedBy>
  <cp:revision>26</cp:revision>
  <dcterms:created xsi:type="dcterms:W3CDTF">2010-08-26T21:18:58Z</dcterms:created>
  <dcterms:modified xsi:type="dcterms:W3CDTF">2010-08-27T01:36:26Z</dcterms:modified>
</cp:coreProperties>
</file>